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2" r:id="rId3"/>
    <p:sldId id="257" r:id="rId4"/>
    <p:sldId id="326" r:id="rId5"/>
    <p:sldId id="313" r:id="rId6"/>
    <p:sldId id="259" r:id="rId7"/>
    <p:sldId id="260" r:id="rId8"/>
    <p:sldId id="261" r:id="rId9"/>
    <p:sldId id="263"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278" r:id="rId24"/>
    <p:sldId id="280" r:id="rId25"/>
    <p:sldId id="264" r:id="rId26"/>
    <p:sldId id="282" r:id="rId27"/>
    <p:sldId id="283" r:id="rId28"/>
    <p:sldId id="285" r:id="rId29"/>
    <p:sldId id="284" r:id="rId30"/>
    <p:sldId id="286" r:id="rId31"/>
    <p:sldId id="288" r:id="rId32"/>
    <p:sldId id="289" r:id="rId33"/>
    <p:sldId id="290" r:id="rId34"/>
    <p:sldId id="291" r:id="rId35"/>
    <p:sldId id="292" r:id="rId36"/>
    <p:sldId id="293" r:id="rId37"/>
    <p:sldId id="294" r:id="rId38"/>
    <p:sldId id="295" r:id="rId39"/>
    <p:sldId id="296" r:id="rId40"/>
    <p:sldId id="297" r:id="rId41"/>
    <p:sldId id="298" r:id="rId42"/>
    <p:sldId id="323" r:id="rId43"/>
    <p:sldId id="299" r:id="rId44"/>
    <p:sldId id="321" r:id="rId45"/>
    <p:sldId id="322" r:id="rId46"/>
    <p:sldId id="265" r:id="rId47"/>
    <p:sldId id="300" r:id="rId48"/>
    <p:sldId id="301" r:id="rId49"/>
    <p:sldId id="303" r:id="rId50"/>
    <p:sldId id="302" r:id="rId51"/>
    <p:sldId id="304" r:id="rId52"/>
    <p:sldId id="305" r:id="rId53"/>
    <p:sldId id="306" r:id="rId54"/>
    <p:sldId id="320" r:id="rId55"/>
    <p:sldId id="307" r:id="rId56"/>
    <p:sldId id="308" r:id="rId57"/>
    <p:sldId id="309" r:id="rId58"/>
    <p:sldId id="310" r:id="rId59"/>
    <p:sldId id="314" r:id="rId60"/>
    <p:sldId id="315" r:id="rId61"/>
    <p:sldId id="316" r:id="rId62"/>
    <p:sldId id="317" r:id="rId63"/>
    <p:sldId id="318" r:id="rId64"/>
    <p:sldId id="324" r:id="rId65"/>
    <p:sldId id="325" r:id="rId66"/>
    <p:sldId id="319"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8003975-F98D-44A2-A444-B2D78176973F}"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48131-8360-4150-A6C6-229F1EDD5CCA}" type="slidenum">
              <a:rPr lang="en-US" smtClean="0"/>
              <a:t>‹#›</a:t>
            </a:fld>
            <a:endParaRPr lang="en-US"/>
          </a:p>
        </p:txBody>
      </p:sp>
    </p:spTree>
    <p:extLst>
      <p:ext uri="{BB962C8B-B14F-4D97-AF65-F5344CB8AC3E}">
        <p14:creationId xmlns:p14="http://schemas.microsoft.com/office/powerpoint/2010/main" val="2837037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003975-F98D-44A2-A444-B2D78176973F}"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48131-8360-4150-A6C6-229F1EDD5CCA}" type="slidenum">
              <a:rPr lang="en-US" smtClean="0"/>
              <a:t>‹#›</a:t>
            </a:fld>
            <a:endParaRPr lang="en-US"/>
          </a:p>
        </p:txBody>
      </p:sp>
    </p:spTree>
    <p:extLst>
      <p:ext uri="{BB962C8B-B14F-4D97-AF65-F5344CB8AC3E}">
        <p14:creationId xmlns:p14="http://schemas.microsoft.com/office/powerpoint/2010/main" val="3639299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003975-F98D-44A2-A444-B2D78176973F}"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48131-8360-4150-A6C6-229F1EDD5CCA}" type="slidenum">
              <a:rPr lang="en-US" smtClean="0"/>
              <a:t>‹#›</a:t>
            </a:fld>
            <a:endParaRPr lang="en-US"/>
          </a:p>
        </p:txBody>
      </p:sp>
    </p:spTree>
    <p:extLst>
      <p:ext uri="{BB962C8B-B14F-4D97-AF65-F5344CB8AC3E}">
        <p14:creationId xmlns:p14="http://schemas.microsoft.com/office/powerpoint/2010/main" val="1112138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003975-F98D-44A2-A444-B2D78176973F}"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48131-8360-4150-A6C6-229F1EDD5CCA}" type="slidenum">
              <a:rPr lang="en-US" smtClean="0"/>
              <a:t>‹#›</a:t>
            </a:fld>
            <a:endParaRPr lang="en-US"/>
          </a:p>
        </p:txBody>
      </p:sp>
    </p:spTree>
    <p:extLst>
      <p:ext uri="{BB962C8B-B14F-4D97-AF65-F5344CB8AC3E}">
        <p14:creationId xmlns:p14="http://schemas.microsoft.com/office/powerpoint/2010/main" val="865615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003975-F98D-44A2-A444-B2D78176973F}"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48131-8360-4150-A6C6-229F1EDD5CCA}" type="slidenum">
              <a:rPr lang="en-US" smtClean="0"/>
              <a:t>‹#›</a:t>
            </a:fld>
            <a:endParaRPr lang="en-US"/>
          </a:p>
        </p:txBody>
      </p:sp>
    </p:spTree>
    <p:extLst>
      <p:ext uri="{BB962C8B-B14F-4D97-AF65-F5344CB8AC3E}">
        <p14:creationId xmlns:p14="http://schemas.microsoft.com/office/powerpoint/2010/main" val="213996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8003975-F98D-44A2-A444-B2D78176973F}" type="datetimeFigureOut">
              <a:rPr lang="en-US" smtClean="0"/>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48131-8360-4150-A6C6-229F1EDD5CCA}" type="slidenum">
              <a:rPr lang="en-US" smtClean="0"/>
              <a:t>‹#›</a:t>
            </a:fld>
            <a:endParaRPr lang="en-US"/>
          </a:p>
        </p:txBody>
      </p:sp>
    </p:spTree>
    <p:extLst>
      <p:ext uri="{BB962C8B-B14F-4D97-AF65-F5344CB8AC3E}">
        <p14:creationId xmlns:p14="http://schemas.microsoft.com/office/powerpoint/2010/main" val="652305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8003975-F98D-44A2-A444-B2D78176973F}" type="datetimeFigureOut">
              <a:rPr lang="en-US" smtClean="0"/>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348131-8360-4150-A6C6-229F1EDD5CCA}" type="slidenum">
              <a:rPr lang="en-US" smtClean="0"/>
              <a:t>‹#›</a:t>
            </a:fld>
            <a:endParaRPr lang="en-US"/>
          </a:p>
        </p:txBody>
      </p:sp>
    </p:spTree>
    <p:extLst>
      <p:ext uri="{BB962C8B-B14F-4D97-AF65-F5344CB8AC3E}">
        <p14:creationId xmlns:p14="http://schemas.microsoft.com/office/powerpoint/2010/main" val="774509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8003975-F98D-44A2-A444-B2D78176973F}" type="datetimeFigureOut">
              <a:rPr lang="en-US" smtClean="0"/>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348131-8360-4150-A6C6-229F1EDD5CCA}" type="slidenum">
              <a:rPr lang="en-US" smtClean="0"/>
              <a:t>‹#›</a:t>
            </a:fld>
            <a:endParaRPr lang="en-US"/>
          </a:p>
        </p:txBody>
      </p:sp>
    </p:spTree>
    <p:extLst>
      <p:ext uri="{BB962C8B-B14F-4D97-AF65-F5344CB8AC3E}">
        <p14:creationId xmlns:p14="http://schemas.microsoft.com/office/powerpoint/2010/main" val="155131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003975-F98D-44A2-A444-B2D78176973F}" type="datetimeFigureOut">
              <a:rPr lang="en-US" smtClean="0"/>
              <a:t>5/28/2024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348131-8360-4150-A6C6-229F1EDD5CCA}" type="slidenum">
              <a:rPr lang="en-US" smtClean="0"/>
              <a:t>‹#›</a:t>
            </a:fld>
            <a:endParaRPr lang="en-US"/>
          </a:p>
        </p:txBody>
      </p:sp>
    </p:spTree>
    <p:extLst>
      <p:ext uri="{BB962C8B-B14F-4D97-AF65-F5344CB8AC3E}">
        <p14:creationId xmlns:p14="http://schemas.microsoft.com/office/powerpoint/2010/main" val="2856967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003975-F98D-44A2-A444-B2D78176973F}" type="datetimeFigureOut">
              <a:rPr lang="en-US" smtClean="0"/>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48131-8360-4150-A6C6-229F1EDD5CCA}" type="slidenum">
              <a:rPr lang="en-US" smtClean="0"/>
              <a:t>‹#›</a:t>
            </a:fld>
            <a:endParaRPr lang="en-US"/>
          </a:p>
        </p:txBody>
      </p:sp>
    </p:spTree>
    <p:extLst>
      <p:ext uri="{BB962C8B-B14F-4D97-AF65-F5344CB8AC3E}">
        <p14:creationId xmlns:p14="http://schemas.microsoft.com/office/powerpoint/2010/main" val="761957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003975-F98D-44A2-A444-B2D78176973F}" type="datetimeFigureOut">
              <a:rPr lang="en-US" smtClean="0"/>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48131-8360-4150-A6C6-229F1EDD5CCA}" type="slidenum">
              <a:rPr lang="en-US" smtClean="0"/>
              <a:t>‹#›</a:t>
            </a:fld>
            <a:endParaRPr lang="en-US"/>
          </a:p>
        </p:txBody>
      </p:sp>
    </p:spTree>
    <p:extLst>
      <p:ext uri="{BB962C8B-B14F-4D97-AF65-F5344CB8AC3E}">
        <p14:creationId xmlns:p14="http://schemas.microsoft.com/office/powerpoint/2010/main" val="1139870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003975-F98D-44A2-A444-B2D78176973F}" type="datetimeFigureOut">
              <a:rPr lang="en-US" smtClean="0"/>
              <a:t>5/28/2024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348131-8360-4150-A6C6-229F1EDD5CCA}" type="slidenum">
              <a:rPr lang="en-US" smtClean="0"/>
              <a:t>‹#›</a:t>
            </a:fld>
            <a:endParaRPr lang="en-US"/>
          </a:p>
        </p:txBody>
      </p:sp>
    </p:spTree>
    <p:extLst>
      <p:ext uri="{BB962C8B-B14F-4D97-AF65-F5344CB8AC3E}">
        <p14:creationId xmlns:p14="http://schemas.microsoft.com/office/powerpoint/2010/main" val="1031637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088" y="481429"/>
            <a:ext cx="9144000" cy="2387600"/>
          </a:xfrm>
        </p:spPr>
        <p:txBody>
          <a:bodyPr/>
          <a:lstStyle/>
          <a:p>
            <a:r>
              <a:rPr lang="en-US" dirty="0"/>
              <a:t>Week 3 – Distributed systems</a:t>
            </a:r>
          </a:p>
        </p:txBody>
      </p:sp>
    </p:spTree>
    <p:extLst>
      <p:ext uri="{BB962C8B-B14F-4D97-AF65-F5344CB8AC3E}">
        <p14:creationId xmlns:p14="http://schemas.microsoft.com/office/powerpoint/2010/main" val="3099606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Operational Requirements</a:t>
            </a:r>
          </a:p>
        </p:txBody>
      </p:sp>
      <p:pic>
        <p:nvPicPr>
          <p:cNvPr id="4" name="Picture 3"/>
          <p:cNvPicPr>
            <a:picLocks noChangeAspect="1"/>
          </p:cNvPicPr>
          <p:nvPr/>
        </p:nvPicPr>
        <p:blipFill>
          <a:blip r:embed="rId2"/>
          <a:stretch>
            <a:fillRect/>
          </a:stretch>
        </p:blipFill>
        <p:spPr>
          <a:xfrm>
            <a:off x="1044100" y="1378720"/>
            <a:ext cx="3869732" cy="5039171"/>
          </a:xfrm>
          <a:prstGeom prst="rect">
            <a:avLst/>
          </a:prstGeom>
        </p:spPr>
      </p:pic>
    </p:spTree>
    <p:extLst>
      <p:ext uri="{BB962C8B-B14F-4D97-AF65-F5344CB8AC3E}">
        <p14:creationId xmlns:p14="http://schemas.microsoft.com/office/powerpoint/2010/main" val="1832742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Operational Requirements</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1914258" y="1495064"/>
            <a:ext cx="7416592" cy="3794285"/>
          </a:xfrm>
          <a:prstGeom prst="rect">
            <a:avLst/>
          </a:prstGeom>
        </p:spPr>
      </p:pic>
    </p:spTree>
    <p:extLst>
      <p:ext uri="{BB962C8B-B14F-4D97-AF65-F5344CB8AC3E}">
        <p14:creationId xmlns:p14="http://schemas.microsoft.com/office/powerpoint/2010/main" val="2052480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Operational Requirements</a:t>
            </a:r>
          </a:p>
        </p:txBody>
      </p:sp>
      <p:pic>
        <p:nvPicPr>
          <p:cNvPr id="4" name="Content Placeholder 3"/>
          <p:cNvPicPr>
            <a:picLocks noGrp="1" noChangeAspect="1"/>
          </p:cNvPicPr>
          <p:nvPr>
            <p:ph idx="1"/>
          </p:nvPr>
        </p:nvPicPr>
        <p:blipFill>
          <a:blip r:embed="rId2"/>
          <a:stretch>
            <a:fillRect/>
          </a:stretch>
        </p:blipFill>
        <p:spPr>
          <a:xfrm>
            <a:off x="533489" y="1441161"/>
            <a:ext cx="8302862" cy="3872343"/>
          </a:xfrm>
          <a:prstGeom prst="rect">
            <a:avLst/>
          </a:prstGeom>
        </p:spPr>
      </p:pic>
    </p:spTree>
    <p:extLst>
      <p:ext uri="{BB962C8B-B14F-4D97-AF65-F5344CB8AC3E}">
        <p14:creationId xmlns:p14="http://schemas.microsoft.com/office/powerpoint/2010/main" val="2747965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Operational Requirements</a:t>
            </a:r>
          </a:p>
        </p:txBody>
      </p:sp>
      <p:pic>
        <p:nvPicPr>
          <p:cNvPr id="4" name="Content Placeholder 3"/>
          <p:cNvPicPr>
            <a:picLocks noGrp="1" noChangeAspect="1"/>
          </p:cNvPicPr>
          <p:nvPr>
            <p:ph idx="1"/>
          </p:nvPr>
        </p:nvPicPr>
        <p:blipFill>
          <a:blip r:embed="rId2"/>
          <a:stretch>
            <a:fillRect/>
          </a:stretch>
        </p:blipFill>
        <p:spPr>
          <a:xfrm>
            <a:off x="1845892" y="2315369"/>
            <a:ext cx="7479083" cy="3905008"/>
          </a:xfrm>
          <a:prstGeom prst="rect">
            <a:avLst/>
          </a:prstGeom>
        </p:spPr>
      </p:pic>
    </p:spTree>
    <p:extLst>
      <p:ext uri="{BB962C8B-B14F-4D97-AF65-F5344CB8AC3E}">
        <p14:creationId xmlns:p14="http://schemas.microsoft.com/office/powerpoint/2010/main" val="522489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Operational Requirements</a:t>
            </a:r>
          </a:p>
        </p:txBody>
      </p:sp>
      <p:pic>
        <p:nvPicPr>
          <p:cNvPr id="4" name="Content Placeholder 3"/>
          <p:cNvPicPr>
            <a:picLocks noGrp="1" noChangeAspect="1"/>
          </p:cNvPicPr>
          <p:nvPr>
            <p:ph idx="1"/>
          </p:nvPr>
        </p:nvPicPr>
        <p:blipFill>
          <a:blip r:embed="rId2"/>
          <a:stretch>
            <a:fillRect/>
          </a:stretch>
        </p:blipFill>
        <p:spPr>
          <a:xfrm>
            <a:off x="1450827" y="2380485"/>
            <a:ext cx="6743700" cy="3019425"/>
          </a:xfrm>
          <a:prstGeom prst="rect">
            <a:avLst/>
          </a:prstGeom>
        </p:spPr>
      </p:pic>
    </p:spTree>
    <p:extLst>
      <p:ext uri="{BB962C8B-B14F-4D97-AF65-F5344CB8AC3E}">
        <p14:creationId xmlns:p14="http://schemas.microsoft.com/office/powerpoint/2010/main" val="3647612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Operational Requirements</a:t>
            </a:r>
          </a:p>
        </p:txBody>
      </p:sp>
      <p:pic>
        <p:nvPicPr>
          <p:cNvPr id="4" name="Content Placeholder 3"/>
          <p:cNvPicPr>
            <a:picLocks noGrp="1" noChangeAspect="1"/>
          </p:cNvPicPr>
          <p:nvPr>
            <p:ph idx="1"/>
          </p:nvPr>
        </p:nvPicPr>
        <p:blipFill>
          <a:blip r:embed="rId2"/>
          <a:stretch>
            <a:fillRect/>
          </a:stretch>
        </p:blipFill>
        <p:spPr>
          <a:xfrm>
            <a:off x="1291885" y="1690688"/>
            <a:ext cx="5625890" cy="4351338"/>
          </a:xfrm>
          <a:prstGeom prst="rect">
            <a:avLst/>
          </a:prstGeom>
        </p:spPr>
      </p:pic>
    </p:spTree>
    <p:extLst>
      <p:ext uri="{BB962C8B-B14F-4D97-AF65-F5344CB8AC3E}">
        <p14:creationId xmlns:p14="http://schemas.microsoft.com/office/powerpoint/2010/main" val="3776263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Operational Requirements</a:t>
            </a:r>
          </a:p>
        </p:txBody>
      </p:sp>
      <p:pic>
        <p:nvPicPr>
          <p:cNvPr id="4" name="Picture 3"/>
          <p:cNvPicPr>
            <a:picLocks noChangeAspect="1"/>
          </p:cNvPicPr>
          <p:nvPr/>
        </p:nvPicPr>
        <p:blipFill>
          <a:blip r:embed="rId2"/>
          <a:stretch>
            <a:fillRect/>
          </a:stretch>
        </p:blipFill>
        <p:spPr>
          <a:xfrm>
            <a:off x="1024322" y="1690688"/>
            <a:ext cx="7883555" cy="4132070"/>
          </a:xfrm>
          <a:prstGeom prst="rect">
            <a:avLst/>
          </a:prstGeom>
        </p:spPr>
      </p:pic>
    </p:spTree>
    <p:extLst>
      <p:ext uri="{BB962C8B-B14F-4D97-AF65-F5344CB8AC3E}">
        <p14:creationId xmlns:p14="http://schemas.microsoft.com/office/powerpoint/2010/main" val="1467069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Operational Requirements</a:t>
            </a:r>
          </a:p>
        </p:txBody>
      </p:sp>
      <p:pic>
        <p:nvPicPr>
          <p:cNvPr id="4" name="Picture 3"/>
          <p:cNvPicPr>
            <a:picLocks noChangeAspect="1"/>
          </p:cNvPicPr>
          <p:nvPr/>
        </p:nvPicPr>
        <p:blipFill>
          <a:blip r:embed="rId2"/>
          <a:stretch>
            <a:fillRect/>
          </a:stretch>
        </p:blipFill>
        <p:spPr>
          <a:xfrm>
            <a:off x="838200" y="1504950"/>
            <a:ext cx="6791325" cy="5353050"/>
          </a:xfrm>
          <a:prstGeom prst="rect">
            <a:avLst/>
          </a:prstGeom>
        </p:spPr>
      </p:pic>
    </p:spTree>
    <p:extLst>
      <p:ext uri="{BB962C8B-B14F-4D97-AF65-F5344CB8AC3E}">
        <p14:creationId xmlns:p14="http://schemas.microsoft.com/office/powerpoint/2010/main" val="3849281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Hot Swaps</a:t>
            </a:r>
          </a:p>
        </p:txBody>
      </p:sp>
      <p:pic>
        <p:nvPicPr>
          <p:cNvPr id="4" name="Picture 3"/>
          <p:cNvPicPr>
            <a:picLocks noChangeAspect="1"/>
          </p:cNvPicPr>
          <p:nvPr/>
        </p:nvPicPr>
        <p:blipFill>
          <a:blip r:embed="rId2"/>
          <a:stretch>
            <a:fillRect/>
          </a:stretch>
        </p:blipFill>
        <p:spPr>
          <a:xfrm>
            <a:off x="3105063" y="1786874"/>
            <a:ext cx="5141630" cy="4905910"/>
          </a:xfrm>
          <a:prstGeom prst="rect">
            <a:avLst/>
          </a:prstGeom>
        </p:spPr>
      </p:pic>
    </p:spTree>
    <p:extLst>
      <p:ext uri="{BB962C8B-B14F-4D97-AF65-F5344CB8AC3E}">
        <p14:creationId xmlns:p14="http://schemas.microsoft.com/office/powerpoint/2010/main" val="932555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Operational Requirements</a:t>
            </a:r>
          </a:p>
        </p:txBody>
      </p:sp>
      <p:pic>
        <p:nvPicPr>
          <p:cNvPr id="4" name="Picture 3"/>
          <p:cNvPicPr>
            <a:picLocks noChangeAspect="1"/>
          </p:cNvPicPr>
          <p:nvPr/>
        </p:nvPicPr>
        <p:blipFill>
          <a:blip r:embed="rId2"/>
          <a:stretch>
            <a:fillRect/>
          </a:stretch>
        </p:blipFill>
        <p:spPr>
          <a:xfrm>
            <a:off x="838200" y="1690688"/>
            <a:ext cx="6924675" cy="3552825"/>
          </a:xfrm>
          <a:prstGeom prst="rect">
            <a:avLst/>
          </a:prstGeom>
        </p:spPr>
      </p:pic>
    </p:spTree>
    <p:extLst>
      <p:ext uri="{BB962C8B-B14F-4D97-AF65-F5344CB8AC3E}">
        <p14:creationId xmlns:p14="http://schemas.microsoft.com/office/powerpoint/2010/main" val="4291634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lstStyle/>
          <a:p>
            <a:r>
              <a:rPr lang="en-US" dirty="0"/>
              <a:t>Distributed Systems Intro</a:t>
            </a:r>
          </a:p>
          <a:p>
            <a:r>
              <a:rPr lang="en-US" dirty="0"/>
              <a:t>Cloud Intro</a:t>
            </a:r>
          </a:p>
          <a:p>
            <a:r>
              <a:rPr lang="en-US" dirty="0"/>
              <a:t>Types of Application Architecture</a:t>
            </a:r>
          </a:p>
          <a:p>
            <a:r>
              <a:rPr lang="en-US" dirty="0"/>
              <a:t>Distributed storage and Data processing(Big Data example)</a:t>
            </a:r>
          </a:p>
          <a:p>
            <a:r>
              <a:rPr lang="en-US" dirty="0"/>
              <a:t>Containers</a:t>
            </a:r>
          </a:p>
        </p:txBody>
      </p:sp>
    </p:spTree>
    <p:extLst>
      <p:ext uri="{BB962C8B-B14F-4D97-AF65-F5344CB8AC3E}">
        <p14:creationId xmlns:p14="http://schemas.microsoft.com/office/powerpoint/2010/main" val="2976916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 Requirements</a:t>
            </a:r>
          </a:p>
        </p:txBody>
      </p:sp>
      <p:pic>
        <p:nvPicPr>
          <p:cNvPr id="4" name="Picture 3"/>
          <p:cNvPicPr>
            <a:picLocks noChangeAspect="1"/>
          </p:cNvPicPr>
          <p:nvPr/>
        </p:nvPicPr>
        <p:blipFill>
          <a:blip r:embed="rId2"/>
          <a:stretch>
            <a:fillRect/>
          </a:stretch>
        </p:blipFill>
        <p:spPr>
          <a:xfrm>
            <a:off x="1010632" y="1899657"/>
            <a:ext cx="8167106" cy="3586741"/>
          </a:xfrm>
          <a:prstGeom prst="rect">
            <a:avLst/>
          </a:prstGeom>
        </p:spPr>
      </p:pic>
    </p:spTree>
    <p:extLst>
      <p:ext uri="{BB962C8B-B14F-4D97-AF65-F5344CB8AC3E}">
        <p14:creationId xmlns:p14="http://schemas.microsoft.com/office/powerpoint/2010/main" val="998695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17984" y="1835164"/>
            <a:ext cx="6334125" cy="3990975"/>
          </a:xfrm>
          <a:prstGeom prst="rect">
            <a:avLst/>
          </a:prstGeom>
        </p:spPr>
      </p:pic>
      <p:sp>
        <p:nvSpPr>
          <p:cNvPr id="5" name="Title 1"/>
          <p:cNvSpPr>
            <a:spLocks noGrp="1"/>
          </p:cNvSpPr>
          <p:nvPr>
            <p:ph type="title"/>
          </p:nvPr>
        </p:nvSpPr>
        <p:spPr>
          <a:xfrm>
            <a:off x="838200" y="365125"/>
            <a:ext cx="10515600" cy="1325563"/>
          </a:xfrm>
        </p:spPr>
        <p:txBody>
          <a:bodyPr/>
          <a:lstStyle/>
          <a:p>
            <a:r>
              <a:rPr lang="en-US" dirty="0"/>
              <a:t>Operation Requirements</a:t>
            </a:r>
          </a:p>
        </p:txBody>
      </p:sp>
    </p:spTree>
    <p:extLst>
      <p:ext uri="{BB962C8B-B14F-4D97-AF65-F5344CB8AC3E}">
        <p14:creationId xmlns:p14="http://schemas.microsoft.com/office/powerpoint/2010/main" val="759212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Operational Requirements</a:t>
            </a:r>
          </a:p>
        </p:txBody>
      </p:sp>
      <p:pic>
        <p:nvPicPr>
          <p:cNvPr id="4" name="Picture 3"/>
          <p:cNvPicPr>
            <a:picLocks noChangeAspect="1"/>
          </p:cNvPicPr>
          <p:nvPr/>
        </p:nvPicPr>
        <p:blipFill>
          <a:blip r:embed="rId2"/>
          <a:stretch>
            <a:fillRect/>
          </a:stretch>
        </p:blipFill>
        <p:spPr>
          <a:xfrm>
            <a:off x="1605763" y="1863518"/>
            <a:ext cx="6638925" cy="4686300"/>
          </a:xfrm>
          <a:prstGeom prst="rect">
            <a:avLst/>
          </a:prstGeom>
        </p:spPr>
      </p:pic>
    </p:spTree>
    <p:extLst>
      <p:ext uri="{BB962C8B-B14F-4D97-AF65-F5344CB8AC3E}">
        <p14:creationId xmlns:p14="http://schemas.microsoft.com/office/powerpoint/2010/main" val="3290650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Operational Requirements</a:t>
            </a:r>
          </a:p>
        </p:txBody>
      </p:sp>
      <p:pic>
        <p:nvPicPr>
          <p:cNvPr id="4" name="Content Placeholder 3"/>
          <p:cNvPicPr>
            <a:picLocks noGrp="1" noChangeAspect="1"/>
          </p:cNvPicPr>
          <p:nvPr>
            <p:ph idx="1"/>
          </p:nvPr>
        </p:nvPicPr>
        <p:blipFill>
          <a:blip r:embed="rId2"/>
          <a:stretch>
            <a:fillRect/>
          </a:stretch>
        </p:blipFill>
        <p:spPr>
          <a:xfrm>
            <a:off x="838200" y="1417837"/>
            <a:ext cx="6448425" cy="4124325"/>
          </a:xfrm>
          <a:prstGeom prst="rect">
            <a:avLst/>
          </a:prstGeom>
        </p:spPr>
      </p:pic>
    </p:spTree>
    <p:extLst>
      <p:ext uri="{BB962C8B-B14F-4D97-AF65-F5344CB8AC3E}">
        <p14:creationId xmlns:p14="http://schemas.microsoft.com/office/powerpoint/2010/main" val="2804128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Operational Requirements</a:t>
            </a:r>
          </a:p>
        </p:txBody>
      </p:sp>
      <p:pic>
        <p:nvPicPr>
          <p:cNvPr id="4" name="Picture 3"/>
          <p:cNvPicPr>
            <a:picLocks noChangeAspect="1"/>
          </p:cNvPicPr>
          <p:nvPr/>
        </p:nvPicPr>
        <p:blipFill>
          <a:blip r:embed="rId2"/>
          <a:stretch>
            <a:fillRect/>
          </a:stretch>
        </p:blipFill>
        <p:spPr>
          <a:xfrm>
            <a:off x="609823" y="1972743"/>
            <a:ext cx="6562725" cy="4057650"/>
          </a:xfrm>
          <a:prstGeom prst="rect">
            <a:avLst/>
          </a:prstGeom>
        </p:spPr>
      </p:pic>
    </p:spTree>
    <p:extLst>
      <p:ext uri="{BB962C8B-B14F-4D97-AF65-F5344CB8AC3E}">
        <p14:creationId xmlns:p14="http://schemas.microsoft.com/office/powerpoint/2010/main" val="917461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Architectures</a:t>
            </a:r>
          </a:p>
        </p:txBody>
      </p:sp>
      <p:sp>
        <p:nvSpPr>
          <p:cNvPr id="3" name="Content Placeholder 2"/>
          <p:cNvSpPr>
            <a:spLocks noGrp="1"/>
          </p:cNvSpPr>
          <p:nvPr>
            <p:ph idx="1"/>
          </p:nvPr>
        </p:nvSpPr>
        <p:spPr/>
        <p:txBody>
          <a:bodyPr/>
          <a:lstStyle/>
          <a:p>
            <a:r>
              <a:rPr lang="en-US" dirty="0"/>
              <a:t>Recap from previous class(Monolithic, </a:t>
            </a:r>
            <a:r>
              <a:rPr lang="en-US" dirty="0" err="1"/>
              <a:t>Microservices</a:t>
            </a:r>
            <a:r>
              <a:rPr lang="en-US" dirty="0"/>
              <a:t>, cloud based)</a:t>
            </a:r>
          </a:p>
          <a:p>
            <a:r>
              <a:rPr lang="en-US" dirty="0"/>
              <a:t>Single machine web server</a:t>
            </a:r>
          </a:p>
          <a:p>
            <a:r>
              <a:rPr lang="en-US" dirty="0"/>
              <a:t>Three Tier Web service</a:t>
            </a:r>
          </a:p>
          <a:p>
            <a:r>
              <a:rPr lang="en-US" dirty="0"/>
              <a:t>Four Tier Web service</a:t>
            </a:r>
          </a:p>
          <a:p>
            <a:r>
              <a:rPr lang="en-US" dirty="0"/>
              <a:t>Reverse Proxy service</a:t>
            </a:r>
          </a:p>
          <a:p>
            <a:r>
              <a:rPr lang="en-US" dirty="0"/>
              <a:t>Cloud-Scale service</a:t>
            </a:r>
          </a:p>
          <a:p>
            <a:r>
              <a:rPr lang="en-US" dirty="0"/>
              <a:t>Message bus Architecture</a:t>
            </a:r>
          </a:p>
          <a:p>
            <a:r>
              <a:rPr lang="en-US" dirty="0"/>
              <a:t>Service Oriented Architecture</a:t>
            </a:r>
          </a:p>
        </p:txBody>
      </p:sp>
    </p:spTree>
    <p:extLst>
      <p:ext uri="{BB962C8B-B14F-4D97-AF65-F5344CB8AC3E}">
        <p14:creationId xmlns:p14="http://schemas.microsoft.com/office/powerpoint/2010/main" val="2617124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33759" y="111095"/>
            <a:ext cx="5093292" cy="6152972"/>
          </a:xfrm>
          <a:prstGeom prst="rect">
            <a:avLst/>
          </a:prstGeom>
        </p:spPr>
      </p:pic>
    </p:spTree>
    <p:extLst>
      <p:ext uri="{BB962C8B-B14F-4D97-AF65-F5344CB8AC3E}">
        <p14:creationId xmlns:p14="http://schemas.microsoft.com/office/powerpoint/2010/main" val="1056311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01861" y="0"/>
            <a:ext cx="4514095" cy="6735937"/>
          </a:xfrm>
          <a:prstGeom prst="rect">
            <a:avLst/>
          </a:prstGeom>
        </p:spPr>
      </p:pic>
    </p:spTree>
    <p:extLst>
      <p:ext uri="{BB962C8B-B14F-4D97-AF65-F5344CB8AC3E}">
        <p14:creationId xmlns:p14="http://schemas.microsoft.com/office/powerpoint/2010/main" val="2695868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03591" y="1553509"/>
            <a:ext cx="5762625" cy="4981575"/>
          </a:xfrm>
          <a:prstGeom prst="rect">
            <a:avLst/>
          </a:prstGeom>
        </p:spPr>
      </p:pic>
      <p:sp>
        <p:nvSpPr>
          <p:cNvPr id="5" name="Title 1"/>
          <p:cNvSpPr>
            <a:spLocks noGrp="1"/>
          </p:cNvSpPr>
          <p:nvPr>
            <p:ph type="title"/>
          </p:nvPr>
        </p:nvSpPr>
        <p:spPr>
          <a:xfrm>
            <a:off x="838200" y="365126"/>
            <a:ext cx="7852873" cy="250172"/>
          </a:xfrm>
        </p:spPr>
        <p:txBody>
          <a:bodyPr>
            <a:normAutofit fontScale="90000"/>
          </a:bodyPr>
          <a:lstStyle/>
          <a:p>
            <a:r>
              <a:rPr lang="en-US" dirty="0"/>
              <a:t>Load Balancer Types</a:t>
            </a:r>
          </a:p>
        </p:txBody>
      </p:sp>
    </p:spTree>
    <p:extLst>
      <p:ext uri="{BB962C8B-B14F-4D97-AF65-F5344CB8AC3E}">
        <p14:creationId xmlns:p14="http://schemas.microsoft.com/office/powerpoint/2010/main" val="2346430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7852873" cy="250172"/>
          </a:xfrm>
        </p:spPr>
        <p:txBody>
          <a:bodyPr>
            <a:normAutofit fontScale="90000"/>
          </a:bodyPr>
          <a:lstStyle/>
          <a:p>
            <a:r>
              <a:rPr lang="en-US" dirty="0"/>
              <a:t>Load Balancing types</a:t>
            </a:r>
          </a:p>
        </p:txBody>
      </p:sp>
      <p:sp>
        <p:nvSpPr>
          <p:cNvPr id="4" name="Rectangle 3"/>
          <p:cNvSpPr/>
          <p:nvPr/>
        </p:nvSpPr>
        <p:spPr>
          <a:xfrm>
            <a:off x="928643" y="1323009"/>
            <a:ext cx="10437264" cy="3139321"/>
          </a:xfrm>
          <a:prstGeom prst="rect">
            <a:avLst/>
          </a:prstGeom>
        </p:spPr>
        <p:txBody>
          <a:bodyPr wrap="square">
            <a:spAutoFit/>
          </a:bodyPr>
          <a:lstStyle/>
          <a:p>
            <a:r>
              <a:rPr lang="en-US" dirty="0"/>
              <a:t>1.  </a:t>
            </a:r>
            <a:r>
              <a:rPr lang="en-US" b="1" dirty="0"/>
              <a:t>DNS Round Robin</a:t>
            </a:r>
            <a:r>
              <a:rPr lang="en-US" dirty="0"/>
              <a:t>: This works by listing the IP addresses of all replicas in the DNS entry for the name of the web server. Web browsers will receive all the IP addresses but will randomly pick one of them to try first. Thus, when a multitude of web browsers visit the site, the load will be distributed almost evenly among the replicas. The benefit to this technique is that it is easy to implement and free. </a:t>
            </a:r>
          </a:p>
          <a:p>
            <a:endParaRPr lang="en-US" dirty="0"/>
          </a:p>
          <a:p>
            <a:r>
              <a:rPr lang="en-US" dirty="0"/>
              <a:t>There is no actual hardware involved other than the DNS server, which already exists. However, this technique is rarely used because it doesn’t work very well and is difficult to control. It is not very responsive. If one replica dies unexpectedly, clients will continue to try to access it as they cache DNS heavily. The site will appear to be down until those DNS caches expire. There is very little control over which servers receive which requests. There is no simple way to reduce the traffic sent to one particular replica if it is becoming unusually overloaded.</a:t>
            </a:r>
          </a:p>
        </p:txBody>
      </p:sp>
    </p:spTree>
    <p:extLst>
      <p:ext uri="{BB962C8B-B14F-4D97-AF65-F5344CB8AC3E}">
        <p14:creationId xmlns:p14="http://schemas.microsoft.com/office/powerpoint/2010/main" val="1599880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lstStyle/>
          <a:p>
            <a:r>
              <a:rPr lang="en-US" dirty="0"/>
              <a:t>Distributed system composition</a:t>
            </a:r>
          </a:p>
          <a:p>
            <a:r>
              <a:rPr lang="en-US" dirty="0"/>
              <a:t>Distributed System design </a:t>
            </a:r>
          </a:p>
          <a:p>
            <a:r>
              <a:rPr lang="en-US" dirty="0"/>
              <a:t>Load Balancer types</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715127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82482" y="428625"/>
            <a:ext cx="5862415" cy="6108908"/>
          </a:xfrm>
          <a:prstGeom prst="rect">
            <a:avLst/>
          </a:prstGeom>
        </p:spPr>
      </p:pic>
    </p:spTree>
    <p:extLst>
      <p:ext uri="{BB962C8B-B14F-4D97-AF65-F5344CB8AC3E}">
        <p14:creationId xmlns:p14="http://schemas.microsoft.com/office/powerpoint/2010/main" val="4236399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02371" y="408551"/>
            <a:ext cx="5553075" cy="5476875"/>
          </a:xfrm>
          <a:prstGeom prst="rect">
            <a:avLst/>
          </a:prstGeom>
        </p:spPr>
      </p:pic>
    </p:spTree>
    <p:extLst>
      <p:ext uri="{BB962C8B-B14F-4D97-AF65-F5344CB8AC3E}">
        <p14:creationId xmlns:p14="http://schemas.microsoft.com/office/powerpoint/2010/main" val="1589444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2412" y="123647"/>
            <a:ext cx="5627583" cy="6498036"/>
          </a:xfrm>
          <a:prstGeom prst="rect">
            <a:avLst/>
          </a:prstGeom>
        </p:spPr>
      </p:pic>
    </p:spTree>
    <p:extLst>
      <p:ext uri="{BB962C8B-B14F-4D97-AF65-F5344CB8AC3E}">
        <p14:creationId xmlns:p14="http://schemas.microsoft.com/office/powerpoint/2010/main" val="2032153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Four-tier Web service </a:t>
            </a:r>
          </a:p>
        </p:txBody>
      </p:sp>
      <p:sp>
        <p:nvSpPr>
          <p:cNvPr id="3" name="Content Placeholder 2"/>
          <p:cNvSpPr>
            <a:spLocks noGrp="1"/>
          </p:cNvSpPr>
          <p:nvPr>
            <p:ph idx="1"/>
          </p:nvPr>
        </p:nvSpPr>
        <p:spPr/>
        <p:txBody>
          <a:bodyPr>
            <a:normAutofit lnSpcReduction="10000"/>
          </a:bodyPr>
          <a:lstStyle/>
          <a:p>
            <a:pPr marL="0" indent="0">
              <a:buNone/>
            </a:pPr>
            <a:r>
              <a:rPr lang="en-US" dirty="0"/>
              <a:t>The frontends handle interactions with the users, and communicate to the application servers for content. The application servers access shared data sources in the final layer. The difference between the three-tier and four-tier designs is that the application and the web servers run on different machines.</a:t>
            </a:r>
          </a:p>
          <a:p>
            <a:pPr marL="0" indent="0">
              <a:buNone/>
            </a:pPr>
            <a:endParaRPr lang="en-US" dirty="0"/>
          </a:p>
          <a:p>
            <a:pPr marL="0" indent="0">
              <a:buNone/>
            </a:pPr>
            <a:r>
              <a:rPr lang="en-US" dirty="0"/>
              <a:t> The benefits of using the latter design pattern are that we decouple the customer-facing interaction, protocols, and security issues from the applications. The downside is that it takes a certain amount of trust for application service teams to rely on a centralized frontend platform team. It also takes management discipline to not allow exceptions</a:t>
            </a:r>
          </a:p>
        </p:txBody>
      </p:sp>
    </p:spTree>
    <p:extLst>
      <p:ext uri="{BB962C8B-B14F-4D97-AF65-F5344CB8AC3E}">
        <p14:creationId xmlns:p14="http://schemas.microsoft.com/office/powerpoint/2010/main" val="250418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64302" y="435836"/>
            <a:ext cx="5149895" cy="5708502"/>
          </a:xfrm>
          <a:prstGeom prst="rect">
            <a:avLst/>
          </a:prstGeom>
        </p:spPr>
      </p:pic>
    </p:spTree>
    <p:extLst>
      <p:ext uri="{BB962C8B-B14F-4D97-AF65-F5344CB8AC3E}">
        <p14:creationId xmlns:p14="http://schemas.microsoft.com/office/powerpoint/2010/main" val="3580092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52700" y="147637"/>
            <a:ext cx="7086600" cy="6562725"/>
          </a:xfrm>
          <a:prstGeom prst="rect">
            <a:avLst/>
          </a:prstGeom>
        </p:spPr>
      </p:pic>
    </p:spTree>
    <p:extLst>
      <p:ext uri="{BB962C8B-B14F-4D97-AF65-F5344CB8AC3E}">
        <p14:creationId xmlns:p14="http://schemas.microsoft.com/office/powerpoint/2010/main" val="1495266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62931" y="451369"/>
            <a:ext cx="6772275" cy="2981325"/>
          </a:xfrm>
          <a:prstGeom prst="rect">
            <a:avLst/>
          </a:prstGeom>
        </p:spPr>
      </p:pic>
    </p:spTree>
    <p:extLst>
      <p:ext uri="{BB962C8B-B14F-4D97-AF65-F5344CB8AC3E}">
        <p14:creationId xmlns:p14="http://schemas.microsoft.com/office/powerpoint/2010/main" val="1239736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14650" y="452437"/>
            <a:ext cx="6362700" cy="5953125"/>
          </a:xfrm>
          <a:prstGeom prst="rect">
            <a:avLst/>
          </a:prstGeom>
        </p:spPr>
      </p:pic>
    </p:spTree>
    <p:extLst>
      <p:ext uri="{BB962C8B-B14F-4D97-AF65-F5344CB8AC3E}">
        <p14:creationId xmlns:p14="http://schemas.microsoft.com/office/powerpoint/2010/main" val="2105909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Cloud-Scale Service</a:t>
            </a:r>
          </a:p>
        </p:txBody>
      </p:sp>
      <p:sp>
        <p:nvSpPr>
          <p:cNvPr id="3" name="Content Placeholder 2"/>
          <p:cNvSpPr>
            <a:spLocks noGrp="1"/>
          </p:cNvSpPr>
          <p:nvPr>
            <p:ph idx="1"/>
          </p:nvPr>
        </p:nvSpPr>
        <p:spPr>
          <a:xfrm>
            <a:off x="744197" y="947203"/>
            <a:ext cx="10515600" cy="4351338"/>
          </a:xfrm>
        </p:spPr>
        <p:txBody>
          <a:bodyPr>
            <a:normAutofit/>
          </a:bodyPr>
          <a:lstStyle/>
          <a:p>
            <a:r>
              <a:rPr lang="en-US" sz="1600" dirty="0"/>
              <a:t>Cloud-scale services are globally distributed. The service infrastructure uses one of the previously discussed architectures, such as the four-tier web service, which is then replicated in many places around the world. A global load balancer is used to direct traffic to the nearest location</a:t>
            </a:r>
          </a:p>
        </p:txBody>
      </p:sp>
      <p:pic>
        <p:nvPicPr>
          <p:cNvPr id="4" name="Picture 3"/>
          <p:cNvPicPr>
            <a:picLocks noChangeAspect="1"/>
          </p:cNvPicPr>
          <p:nvPr/>
        </p:nvPicPr>
        <p:blipFill rotWithShape="1">
          <a:blip r:embed="rId2"/>
          <a:srcRect l="1" r="82" b="11983"/>
          <a:stretch/>
        </p:blipFill>
        <p:spPr>
          <a:xfrm>
            <a:off x="3203248" y="1683521"/>
            <a:ext cx="5785503" cy="5063175"/>
          </a:xfrm>
          <a:prstGeom prst="rect">
            <a:avLst/>
          </a:prstGeom>
        </p:spPr>
      </p:pic>
    </p:spTree>
    <p:extLst>
      <p:ext uri="{BB962C8B-B14F-4D97-AF65-F5344CB8AC3E}">
        <p14:creationId xmlns:p14="http://schemas.microsoft.com/office/powerpoint/2010/main" val="2088516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86075" y="1409700"/>
            <a:ext cx="6419850" cy="4038600"/>
          </a:xfrm>
          <a:prstGeom prst="rect">
            <a:avLst/>
          </a:prstGeom>
        </p:spPr>
      </p:pic>
    </p:spTree>
    <p:extLst>
      <p:ext uri="{BB962C8B-B14F-4D97-AF65-F5344CB8AC3E}">
        <p14:creationId xmlns:p14="http://schemas.microsoft.com/office/powerpoint/2010/main" val="3388688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F927-0FD7-4770-B4F6-D300D033ABFA}"/>
              </a:ext>
            </a:extLst>
          </p:cNvPr>
          <p:cNvSpPr>
            <a:spLocks noGrp="1"/>
          </p:cNvSpPr>
          <p:nvPr>
            <p:ph type="title"/>
          </p:nvPr>
        </p:nvSpPr>
        <p:spPr/>
        <p:txBody>
          <a:bodyPr/>
          <a:lstStyle/>
          <a:p>
            <a:r>
              <a:rPr lang="en-US" dirty="0"/>
              <a:t>Today’s Topics</a:t>
            </a:r>
          </a:p>
        </p:txBody>
      </p:sp>
      <p:sp>
        <p:nvSpPr>
          <p:cNvPr id="3" name="Content Placeholder 2">
            <a:extLst>
              <a:ext uri="{FF2B5EF4-FFF2-40B4-BE49-F238E27FC236}">
                <a16:creationId xmlns:a16="http://schemas.microsoft.com/office/drawing/2014/main" id="{A4D4DC86-32F1-4E25-B4D6-4297A1B88F98}"/>
              </a:ext>
            </a:extLst>
          </p:cNvPr>
          <p:cNvSpPr>
            <a:spLocks noGrp="1"/>
          </p:cNvSpPr>
          <p:nvPr>
            <p:ph idx="1"/>
          </p:nvPr>
        </p:nvSpPr>
        <p:spPr/>
        <p:txBody>
          <a:bodyPr/>
          <a:lstStyle/>
          <a:p>
            <a:r>
              <a:rPr lang="en-US" dirty="0"/>
              <a:t>Operational Requirements</a:t>
            </a:r>
          </a:p>
          <a:p>
            <a:r>
              <a:rPr lang="en-US" dirty="0"/>
              <a:t>Scaling design patterns</a:t>
            </a:r>
          </a:p>
          <a:p>
            <a:r>
              <a:rPr lang="en-US" dirty="0"/>
              <a:t>ICA 2 - Kubernetes</a:t>
            </a:r>
          </a:p>
          <a:p>
            <a:endParaRPr lang="en-US" dirty="0"/>
          </a:p>
        </p:txBody>
      </p:sp>
    </p:spTree>
    <p:extLst>
      <p:ext uri="{BB962C8B-B14F-4D97-AF65-F5344CB8AC3E}">
        <p14:creationId xmlns:p14="http://schemas.microsoft.com/office/powerpoint/2010/main" val="3414061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20176" y="946535"/>
            <a:ext cx="6438900" cy="3905250"/>
          </a:xfrm>
          <a:prstGeom prst="rect">
            <a:avLst/>
          </a:prstGeom>
        </p:spPr>
      </p:pic>
    </p:spTree>
    <p:extLst>
      <p:ext uri="{BB962C8B-B14F-4D97-AF65-F5344CB8AC3E}">
        <p14:creationId xmlns:p14="http://schemas.microsoft.com/office/powerpoint/2010/main" val="1863525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Kafka</a:t>
            </a:r>
          </a:p>
        </p:txBody>
      </p:sp>
      <p:pic>
        <p:nvPicPr>
          <p:cNvPr id="5" name="Picture 4"/>
          <p:cNvPicPr>
            <a:picLocks noChangeAspect="1"/>
          </p:cNvPicPr>
          <p:nvPr/>
        </p:nvPicPr>
        <p:blipFill>
          <a:blip r:embed="rId2"/>
          <a:stretch>
            <a:fillRect/>
          </a:stretch>
        </p:blipFill>
        <p:spPr>
          <a:xfrm>
            <a:off x="1285875" y="1866900"/>
            <a:ext cx="9620250" cy="3124200"/>
          </a:xfrm>
          <a:prstGeom prst="rect">
            <a:avLst/>
          </a:prstGeom>
        </p:spPr>
      </p:pic>
    </p:spTree>
    <p:extLst>
      <p:ext uri="{BB962C8B-B14F-4D97-AF65-F5344CB8AC3E}">
        <p14:creationId xmlns:p14="http://schemas.microsoft.com/office/powerpoint/2010/main" val="3364917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76248" y="594492"/>
            <a:ext cx="8198233" cy="5392260"/>
          </a:xfrm>
          <a:prstGeom prst="rect">
            <a:avLst/>
          </a:prstGeom>
        </p:spPr>
      </p:pic>
    </p:spTree>
    <p:extLst>
      <p:ext uri="{BB962C8B-B14F-4D97-AF65-F5344CB8AC3E}">
        <p14:creationId xmlns:p14="http://schemas.microsoft.com/office/powerpoint/2010/main" val="3393414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1682" y="854579"/>
            <a:ext cx="7516858" cy="4950953"/>
          </a:xfrm>
          <a:prstGeom prst="rect">
            <a:avLst/>
          </a:prstGeom>
        </p:spPr>
      </p:pic>
    </p:spTree>
    <p:extLst>
      <p:ext uri="{BB962C8B-B14F-4D97-AF65-F5344CB8AC3E}">
        <p14:creationId xmlns:p14="http://schemas.microsoft.com/office/powerpoint/2010/main" val="32268138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33525" y="271462"/>
            <a:ext cx="9124950" cy="6315075"/>
          </a:xfrm>
          <a:prstGeom prst="rect">
            <a:avLst/>
          </a:prstGeom>
        </p:spPr>
      </p:pic>
    </p:spTree>
    <p:extLst>
      <p:ext uri="{BB962C8B-B14F-4D97-AF65-F5344CB8AC3E}">
        <p14:creationId xmlns:p14="http://schemas.microsoft.com/office/powerpoint/2010/main" val="5124099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33536" y="788276"/>
            <a:ext cx="8803235" cy="5261258"/>
          </a:xfrm>
          <a:prstGeom prst="rect">
            <a:avLst/>
          </a:prstGeom>
        </p:spPr>
      </p:pic>
    </p:spTree>
    <p:extLst>
      <p:ext uri="{BB962C8B-B14F-4D97-AF65-F5344CB8AC3E}">
        <p14:creationId xmlns:p14="http://schemas.microsoft.com/office/powerpoint/2010/main" val="2166530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patterns for scaling</a:t>
            </a:r>
          </a:p>
        </p:txBody>
      </p:sp>
      <p:sp>
        <p:nvSpPr>
          <p:cNvPr id="3" name="Content Placeholder 2"/>
          <p:cNvSpPr>
            <a:spLocks noGrp="1"/>
          </p:cNvSpPr>
          <p:nvPr>
            <p:ph idx="1"/>
          </p:nvPr>
        </p:nvSpPr>
        <p:spPr/>
        <p:txBody>
          <a:bodyPr/>
          <a:lstStyle/>
          <a:p>
            <a:r>
              <a:rPr lang="en-US" dirty="0"/>
              <a:t>Scaling up</a:t>
            </a:r>
          </a:p>
          <a:p>
            <a:r>
              <a:rPr lang="en-US" dirty="0"/>
              <a:t>AKF Scaling cube	</a:t>
            </a:r>
          </a:p>
          <a:p>
            <a:r>
              <a:rPr lang="en-US" dirty="0"/>
              <a:t>Caching</a:t>
            </a:r>
          </a:p>
          <a:p>
            <a:r>
              <a:rPr lang="en-US" dirty="0"/>
              <a:t>Data </a:t>
            </a:r>
            <a:r>
              <a:rPr lang="en-US" dirty="0" err="1"/>
              <a:t>Sharding</a:t>
            </a:r>
            <a:endParaRPr lang="en-US" dirty="0"/>
          </a:p>
          <a:p>
            <a:r>
              <a:rPr lang="en-US" dirty="0"/>
              <a:t>Threading</a:t>
            </a:r>
          </a:p>
          <a:p>
            <a:r>
              <a:rPr lang="en-US" dirty="0"/>
              <a:t>Queuing</a:t>
            </a:r>
          </a:p>
          <a:p>
            <a:r>
              <a:rPr lang="en-US" dirty="0"/>
              <a:t>Content Delivery Networks</a:t>
            </a:r>
          </a:p>
        </p:txBody>
      </p:sp>
    </p:spTree>
    <p:extLst>
      <p:ext uri="{BB962C8B-B14F-4D97-AF65-F5344CB8AC3E}">
        <p14:creationId xmlns:p14="http://schemas.microsoft.com/office/powerpoint/2010/main" val="356679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92791" y="503801"/>
            <a:ext cx="6657975" cy="5286375"/>
          </a:xfrm>
          <a:prstGeom prst="rect">
            <a:avLst/>
          </a:prstGeom>
        </p:spPr>
      </p:pic>
    </p:spTree>
    <p:extLst>
      <p:ext uri="{BB962C8B-B14F-4D97-AF65-F5344CB8AC3E}">
        <p14:creationId xmlns:p14="http://schemas.microsoft.com/office/powerpoint/2010/main" val="15129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51860" y="426942"/>
            <a:ext cx="7960816" cy="5098116"/>
          </a:xfrm>
          <a:prstGeom prst="rect">
            <a:avLst/>
          </a:prstGeom>
        </p:spPr>
      </p:pic>
      <p:pic>
        <p:nvPicPr>
          <p:cNvPr id="5" name="Picture 4"/>
          <p:cNvPicPr>
            <a:picLocks noChangeAspect="1"/>
          </p:cNvPicPr>
          <p:nvPr/>
        </p:nvPicPr>
        <p:blipFill>
          <a:blip r:embed="rId3"/>
          <a:stretch>
            <a:fillRect/>
          </a:stretch>
        </p:blipFill>
        <p:spPr>
          <a:xfrm>
            <a:off x="0" y="426942"/>
            <a:ext cx="4418256" cy="2224818"/>
          </a:xfrm>
          <a:prstGeom prst="rect">
            <a:avLst/>
          </a:prstGeom>
        </p:spPr>
      </p:pic>
    </p:spTree>
    <p:extLst>
      <p:ext uri="{BB962C8B-B14F-4D97-AF65-F5344CB8AC3E}">
        <p14:creationId xmlns:p14="http://schemas.microsoft.com/office/powerpoint/2010/main" val="2960412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38450" y="71438"/>
            <a:ext cx="6228638" cy="6419868"/>
          </a:xfrm>
          <a:prstGeom prst="rect">
            <a:avLst/>
          </a:prstGeom>
        </p:spPr>
      </p:pic>
    </p:spTree>
    <p:extLst>
      <p:ext uri="{BB962C8B-B14F-4D97-AF65-F5344CB8AC3E}">
        <p14:creationId xmlns:p14="http://schemas.microsoft.com/office/powerpoint/2010/main" val="2987917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p>
        </p:txBody>
      </p:sp>
      <p:pic>
        <p:nvPicPr>
          <p:cNvPr id="4" name="Picture 3"/>
          <p:cNvPicPr>
            <a:picLocks noChangeAspect="1"/>
          </p:cNvPicPr>
          <p:nvPr/>
        </p:nvPicPr>
        <p:blipFill>
          <a:blip r:embed="rId2"/>
          <a:stretch>
            <a:fillRect/>
          </a:stretch>
        </p:blipFill>
        <p:spPr>
          <a:xfrm>
            <a:off x="357098" y="1837390"/>
            <a:ext cx="11334950" cy="3324270"/>
          </a:xfrm>
          <a:prstGeom prst="rect">
            <a:avLst/>
          </a:prstGeom>
        </p:spPr>
      </p:pic>
    </p:spTree>
    <p:extLst>
      <p:ext uri="{BB962C8B-B14F-4D97-AF65-F5344CB8AC3E}">
        <p14:creationId xmlns:p14="http://schemas.microsoft.com/office/powerpoint/2010/main" val="40791866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47937" y="676275"/>
            <a:ext cx="7096125" cy="5505450"/>
          </a:xfrm>
          <a:prstGeom prst="rect">
            <a:avLst/>
          </a:prstGeom>
        </p:spPr>
      </p:pic>
    </p:spTree>
    <p:extLst>
      <p:ext uri="{BB962C8B-B14F-4D97-AF65-F5344CB8AC3E}">
        <p14:creationId xmlns:p14="http://schemas.microsoft.com/office/powerpoint/2010/main" val="9202403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27149" y="882354"/>
            <a:ext cx="8178814" cy="4461171"/>
          </a:xfrm>
          <a:prstGeom prst="rect">
            <a:avLst/>
          </a:prstGeom>
        </p:spPr>
      </p:pic>
    </p:spTree>
    <p:extLst>
      <p:ext uri="{BB962C8B-B14F-4D97-AF65-F5344CB8AC3E}">
        <p14:creationId xmlns:p14="http://schemas.microsoft.com/office/powerpoint/2010/main" val="3098166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08965" y="150085"/>
            <a:ext cx="6114523" cy="6707915"/>
          </a:xfrm>
          <a:prstGeom prst="rect">
            <a:avLst/>
          </a:prstGeom>
        </p:spPr>
      </p:pic>
    </p:spTree>
    <p:extLst>
      <p:ext uri="{BB962C8B-B14F-4D97-AF65-F5344CB8AC3E}">
        <p14:creationId xmlns:p14="http://schemas.microsoft.com/office/powerpoint/2010/main" val="13244042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76525" y="300037"/>
            <a:ext cx="6838950" cy="6257925"/>
          </a:xfrm>
          <a:prstGeom prst="rect">
            <a:avLst/>
          </a:prstGeom>
        </p:spPr>
      </p:pic>
    </p:spTree>
    <p:extLst>
      <p:ext uri="{BB962C8B-B14F-4D97-AF65-F5344CB8AC3E}">
        <p14:creationId xmlns:p14="http://schemas.microsoft.com/office/powerpoint/2010/main" val="1069236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Different Types of </a:t>
            </a:r>
            <a:r>
              <a:rPr lang="en-CA" dirty="0" err="1"/>
              <a:t>Sharding</a:t>
            </a:r>
            <a:endParaRPr lang="en-CA" dirty="0"/>
          </a:p>
        </p:txBody>
      </p:sp>
      <p:sp>
        <p:nvSpPr>
          <p:cNvPr id="3" name="Content Placeholder 2"/>
          <p:cNvSpPr>
            <a:spLocks noGrp="1"/>
          </p:cNvSpPr>
          <p:nvPr>
            <p:ph idx="1"/>
          </p:nvPr>
        </p:nvSpPr>
        <p:spPr/>
        <p:txBody>
          <a:bodyPr/>
          <a:lstStyle/>
          <a:p>
            <a:r>
              <a:rPr lang="en-CA" dirty="0"/>
              <a:t>Ranged/dynamic </a:t>
            </a:r>
            <a:r>
              <a:rPr lang="en-CA" dirty="0" err="1"/>
              <a:t>sharding</a:t>
            </a:r>
            <a:r>
              <a:rPr lang="en-CA" dirty="0"/>
              <a:t>(using look up table)</a:t>
            </a:r>
          </a:p>
          <a:p>
            <a:r>
              <a:rPr lang="en-CA" dirty="0"/>
              <a:t>Algorithmic/hashed </a:t>
            </a:r>
            <a:r>
              <a:rPr lang="en-CA" dirty="0" err="1"/>
              <a:t>sharding</a:t>
            </a:r>
            <a:endParaRPr lang="en-CA" dirty="0"/>
          </a:p>
          <a:p>
            <a:r>
              <a:rPr lang="en-CA" dirty="0"/>
              <a:t>Entity-/relationship-based </a:t>
            </a:r>
            <a:r>
              <a:rPr lang="en-CA" dirty="0" err="1"/>
              <a:t>sharding</a:t>
            </a:r>
            <a:endParaRPr lang="en-CA" dirty="0"/>
          </a:p>
          <a:p>
            <a:r>
              <a:rPr lang="en-CA" dirty="0"/>
              <a:t>Geography-based </a:t>
            </a:r>
            <a:r>
              <a:rPr lang="en-CA" dirty="0" err="1"/>
              <a:t>sharding</a:t>
            </a:r>
            <a:endParaRPr lang="en-CA" dirty="0"/>
          </a:p>
          <a:p>
            <a:endParaRPr lang="en-CA" dirty="0"/>
          </a:p>
        </p:txBody>
      </p:sp>
    </p:spTree>
    <p:extLst>
      <p:ext uri="{BB962C8B-B14F-4D97-AF65-F5344CB8AC3E}">
        <p14:creationId xmlns:p14="http://schemas.microsoft.com/office/powerpoint/2010/main" val="1128985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38425" y="4762"/>
            <a:ext cx="6915150" cy="6848475"/>
          </a:xfrm>
          <a:prstGeom prst="rect">
            <a:avLst/>
          </a:prstGeom>
        </p:spPr>
      </p:pic>
    </p:spTree>
    <p:extLst>
      <p:ext uri="{BB962C8B-B14F-4D97-AF65-F5344CB8AC3E}">
        <p14:creationId xmlns:p14="http://schemas.microsoft.com/office/powerpoint/2010/main" val="2324386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09850" y="342900"/>
            <a:ext cx="6972300" cy="6172200"/>
          </a:xfrm>
          <a:prstGeom prst="rect">
            <a:avLst/>
          </a:prstGeom>
        </p:spPr>
      </p:pic>
    </p:spTree>
    <p:extLst>
      <p:ext uri="{BB962C8B-B14F-4D97-AF65-F5344CB8AC3E}">
        <p14:creationId xmlns:p14="http://schemas.microsoft.com/office/powerpoint/2010/main" val="16328555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42936" y="1102407"/>
            <a:ext cx="7086802" cy="4279218"/>
          </a:xfrm>
          <a:prstGeom prst="rect">
            <a:avLst/>
          </a:prstGeom>
        </p:spPr>
      </p:pic>
    </p:spTree>
    <p:extLst>
      <p:ext uri="{BB962C8B-B14F-4D97-AF65-F5344CB8AC3E}">
        <p14:creationId xmlns:p14="http://schemas.microsoft.com/office/powerpoint/2010/main" val="612554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Content Delivery Networks</a:t>
            </a:r>
          </a:p>
        </p:txBody>
      </p:sp>
      <p:sp>
        <p:nvSpPr>
          <p:cNvPr id="3" name="Content Placeholder 2"/>
          <p:cNvSpPr>
            <a:spLocks noGrp="1"/>
          </p:cNvSpPr>
          <p:nvPr>
            <p:ph idx="1"/>
          </p:nvPr>
        </p:nvSpPr>
        <p:spPr/>
        <p:txBody>
          <a:bodyPr/>
          <a:lstStyle/>
          <a:p>
            <a:r>
              <a:rPr lang="en-US" dirty="0"/>
              <a:t>Google Cloud CDN</a:t>
            </a:r>
          </a:p>
          <a:p>
            <a:r>
              <a:rPr lang="en-US" dirty="0"/>
              <a:t>Azure Front Door</a:t>
            </a:r>
          </a:p>
          <a:p>
            <a:r>
              <a:rPr lang="en-US" dirty="0"/>
              <a:t>AWS Cloud front</a:t>
            </a:r>
          </a:p>
        </p:txBody>
      </p:sp>
    </p:spTree>
    <p:extLst>
      <p:ext uri="{BB962C8B-B14F-4D97-AF65-F5344CB8AC3E}">
        <p14:creationId xmlns:p14="http://schemas.microsoft.com/office/powerpoint/2010/main" val="2584141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55411" y="1011184"/>
            <a:ext cx="8901230" cy="4568425"/>
          </a:xfrm>
          <a:prstGeom prst="rect">
            <a:avLst/>
          </a:prstGeom>
        </p:spPr>
      </p:pic>
    </p:spTree>
    <p:extLst>
      <p:ext uri="{BB962C8B-B14F-4D97-AF65-F5344CB8AC3E}">
        <p14:creationId xmlns:p14="http://schemas.microsoft.com/office/powerpoint/2010/main" val="3690129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03918" y="7689"/>
            <a:ext cx="7024643" cy="6760580"/>
          </a:xfrm>
          <a:prstGeom prst="rect">
            <a:avLst/>
          </a:prstGeom>
        </p:spPr>
      </p:pic>
    </p:spTree>
    <p:extLst>
      <p:ext uri="{BB962C8B-B14F-4D97-AF65-F5344CB8AC3E}">
        <p14:creationId xmlns:p14="http://schemas.microsoft.com/office/powerpoint/2010/main" val="3390835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Methodology</a:t>
            </a:r>
          </a:p>
        </p:txBody>
      </p:sp>
      <p:pic>
        <p:nvPicPr>
          <p:cNvPr id="4" name="Picture 3"/>
          <p:cNvPicPr>
            <a:picLocks noChangeAspect="1"/>
          </p:cNvPicPr>
          <p:nvPr/>
        </p:nvPicPr>
        <p:blipFill>
          <a:blip r:embed="rId2"/>
          <a:stretch>
            <a:fillRect/>
          </a:stretch>
        </p:blipFill>
        <p:spPr>
          <a:xfrm>
            <a:off x="2133679" y="1369159"/>
            <a:ext cx="6534150" cy="5162550"/>
          </a:xfrm>
          <a:prstGeom prst="rect">
            <a:avLst/>
          </a:prstGeom>
        </p:spPr>
      </p:pic>
    </p:spTree>
    <p:extLst>
      <p:ext uri="{BB962C8B-B14F-4D97-AF65-F5344CB8AC3E}">
        <p14:creationId xmlns:p14="http://schemas.microsoft.com/office/powerpoint/2010/main" val="33649768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Devops</a:t>
            </a:r>
            <a:r>
              <a:rPr lang="en-US" dirty="0"/>
              <a:t> is more AGILE</a:t>
            </a:r>
          </a:p>
        </p:txBody>
      </p:sp>
      <p:pic>
        <p:nvPicPr>
          <p:cNvPr id="4" name="Picture 3"/>
          <p:cNvPicPr>
            <a:picLocks noChangeAspect="1"/>
          </p:cNvPicPr>
          <p:nvPr/>
        </p:nvPicPr>
        <p:blipFill>
          <a:blip r:embed="rId2"/>
          <a:stretch>
            <a:fillRect/>
          </a:stretch>
        </p:blipFill>
        <p:spPr>
          <a:xfrm>
            <a:off x="2567735" y="1626885"/>
            <a:ext cx="5306685" cy="4698469"/>
          </a:xfrm>
          <a:prstGeom prst="rect">
            <a:avLst/>
          </a:prstGeom>
        </p:spPr>
      </p:pic>
    </p:spTree>
    <p:extLst>
      <p:ext uri="{BB962C8B-B14F-4D97-AF65-F5344CB8AC3E}">
        <p14:creationId xmlns:p14="http://schemas.microsoft.com/office/powerpoint/2010/main" val="30187778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97763" y="506321"/>
            <a:ext cx="5394574" cy="5977607"/>
          </a:xfrm>
          <a:prstGeom prst="rect">
            <a:avLst/>
          </a:prstGeom>
        </p:spPr>
      </p:pic>
    </p:spTree>
    <p:extLst>
      <p:ext uri="{BB962C8B-B14F-4D97-AF65-F5344CB8AC3E}">
        <p14:creationId xmlns:p14="http://schemas.microsoft.com/office/powerpoint/2010/main" val="3075121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87305" y="349513"/>
            <a:ext cx="5108549" cy="6054577"/>
          </a:xfrm>
          <a:prstGeom prst="rect">
            <a:avLst/>
          </a:prstGeom>
        </p:spPr>
      </p:pic>
    </p:spTree>
    <p:extLst>
      <p:ext uri="{BB962C8B-B14F-4D97-AF65-F5344CB8AC3E}">
        <p14:creationId xmlns:p14="http://schemas.microsoft.com/office/powerpoint/2010/main" val="3397855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04946" y="536712"/>
            <a:ext cx="6615154" cy="4961366"/>
          </a:xfrm>
          <a:prstGeom prst="rect">
            <a:avLst/>
          </a:prstGeom>
        </p:spPr>
      </p:pic>
    </p:spTree>
    <p:extLst>
      <p:ext uri="{BB962C8B-B14F-4D97-AF65-F5344CB8AC3E}">
        <p14:creationId xmlns:p14="http://schemas.microsoft.com/office/powerpoint/2010/main" val="319608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spTree>
    <p:extLst>
      <p:ext uri="{BB962C8B-B14F-4D97-AF65-F5344CB8AC3E}">
        <p14:creationId xmlns:p14="http://schemas.microsoft.com/office/powerpoint/2010/main" val="32323331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Devops</a:t>
            </a:r>
            <a:r>
              <a:rPr lang="en-US" dirty="0"/>
              <a:t> – Values and principles</a:t>
            </a:r>
          </a:p>
        </p:txBody>
      </p:sp>
      <p:sp>
        <p:nvSpPr>
          <p:cNvPr id="3" name="Content Placeholder 2"/>
          <p:cNvSpPr>
            <a:spLocks noGrp="1"/>
          </p:cNvSpPr>
          <p:nvPr>
            <p:ph idx="1"/>
          </p:nvPr>
        </p:nvSpPr>
        <p:spPr/>
        <p:txBody>
          <a:bodyPr/>
          <a:lstStyle/>
          <a:p>
            <a:r>
              <a:rPr lang="en-US" dirty="0"/>
              <a:t>Relationships </a:t>
            </a:r>
          </a:p>
          <a:p>
            <a:r>
              <a:rPr lang="en-US" dirty="0"/>
              <a:t> Integration</a:t>
            </a:r>
          </a:p>
          <a:p>
            <a:r>
              <a:rPr lang="en-US" dirty="0"/>
              <a:t> Automation </a:t>
            </a:r>
          </a:p>
          <a:p>
            <a:r>
              <a:rPr lang="en-US" dirty="0"/>
              <a:t> Continuous improvement</a:t>
            </a:r>
          </a:p>
        </p:txBody>
      </p:sp>
    </p:spTree>
    <p:extLst>
      <p:ext uri="{BB962C8B-B14F-4D97-AF65-F5344CB8AC3E}">
        <p14:creationId xmlns:p14="http://schemas.microsoft.com/office/powerpoint/2010/main" val="3185878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14637" y="209550"/>
            <a:ext cx="6562725" cy="6438900"/>
          </a:xfrm>
          <a:prstGeom prst="rect">
            <a:avLst/>
          </a:prstGeom>
        </p:spPr>
      </p:pic>
    </p:spTree>
    <p:extLst>
      <p:ext uri="{BB962C8B-B14F-4D97-AF65-F5344CB8AC3E}">
        <p14:creationId xmlns:p14="http://schemas.microsoft.com/office/powerpoint/2010/main" val="3914482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42303" y="119641"/>
            <a:ext cx="5811140" cy="6605899"/>
          </a:xfrm>
          <a:prstGeom prst="rect">
            <a:avLst/>
          </a:prstGeom>
        </p:spPr>
      </p:pic>
    </p:spTree>
    <p:extLst>
      <p:ext uri="{BB962C8B-B14F-4D97-AF65-F5344CB8AC3E}">
        <p14:creationId xmlns:p14="http://schemas.microsoft.com/office/powerpoint/2010/main" val="350878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92674" y="1183715"/>
            <a:ext cx="6766623" cy="4717067"/>
          </a:xfrm>
          <a:prstGeom prst="rect">
            <a:avLst/>
          </a:prstGeom>
        </p:spPr>
      </p:pic>
      <p:sp>
        <p:nvSpPr>
          <p:cNvPr id="5" name="TextBox 4"/>
          <p:cNvSpPr txBox="1"/>
          <p:nvPr/>
        </p:nvSpPr>
        <p:spPr>
          <a:xfrm>
            <a:off x="2375731" y="307648"/>
            <a:ext cx="4537817" cy="461665"/>
          </a:xfrm>
          <a:prstGeom prst="rect">
            <a:avLst/>
          </a:prstGeom>
          <a:noFill/>
        </p:spPr>
        <p:txBody>
          <a:bodyPr wrap="square" rtlCol="0">
            <a:spAutoFit/>
          </a:bodyPr>
          <a:lstStyle/>
          <a:p>
            <a:r>
              <a:rPr lang="en-US" sz="2400" dirty="0"/>
              <a:t>Server Tree</a:t>
            </a:r>
          </a:p>
        </p:txBody>
      </p:sp>
    </p:spTree>
    <p:extLst>
      <p:ext uri="{BB962C8B-B14F-4D97-AF65-F5344CB8AC3E}">
        <p14:creationId xmlns:p14="http://schemas.microsoft.com/office/powerpoint/2010/main" val="2894871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4884</TotalTime>
  <Words>555</Words>
  <Application>Microsoft Office PowerPoint</Application>
  <PresentationFormat>Widescreen</PresentationFormat>
  <Paragraphs>78</Paragraphs>
  <Slides>66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Arial</vt:lpstr>
      <vt:lpstr>Calibri</vt:lpstr>
      <vt:lpstr>Calibri Light</vt:lpstr>
      <vt:lpstr>Office Theme</vt:lpstr>
      <vt:lpstr>Week 3 – Distributed systems</vt:lpstr>
      <vt:lpstr>Recap</vt:lpstr>
      <vt:lpstr>Recap</vt:lpstr>
      <vt:lpstr>Today’s Topics</vt:lpstr>
      <vt:lpstr>Composition</vt:lpstr>
      <vt:lpstr>PowerPoint Presentation</vt:lpstr>
      <vt:lpstr>PowerPoint Presentation</vt:lpstr>
      <vt:lpstr>PowerPoint Presentation</vt:lpstr>
      <vt:lpstr>PowerPoint Presentation</vt:lpstr>
      <vt:lpstr>Operational Requirements</vt:lpstr>
      <vt:lpstr>Operational Requirements </vt:lpstr>
      <vt:lpstr>Operational Requirements</vt:lpstr>
      <vt:lpstr>Operational Requirements</vt:lpstr>
      <vt:lpstr>Operational Requirements</vt:lpstr>
      <vt:lpstr>Operational Requirements</vt:lpstr>
      <vt:lpstr>Operational Requirements</vt:lpstr>
      <vt:lpstr>Operational Requirements</vt:lpstr>
      <vt:lpstr>Hot Swaps</vt:lpstr>
      <vt:lpstr>Operational Requirements</vt:lpstr>
      <vt:lpstr>Operation Requirements</vt:lpstr>
      <vt:lpstr>Operation Requirements</vt:lpstr>
      <vt:lpstr>Operational Requirements</vt:lpstr>
      <vt:lpstr>Operational Requirements</vt:lpstr>
      <vt:lpstr>Operational Requirements</vt:lpstr>
      <vt:lpstr>Application Architectures</vt:lpstr>
      <vt:lpstr>PowerPoint Presentation</vt:lpstr>
      <vt:lpstr>PowerPoint Presentation</vt:lpstr>
      <vt:lpstr>Load Balancer Types</vt:lpstr>
      <vt:lpstr>Load Balancing types</vt:lpstr>
      <vt:lpstr>PowerPoint Presentation</vt:lpstr>
      <vt:lpstr>PowerPoint Presentation</vt:lpstr>
      <vt:lpstr>PowerPoint Presentation</vt:lpstr>
      <vt:lpstr>Four-tier Web service </vt:lpstr>
      <vt:lpstr>PowerPoint Presentation</vt:lpstr>
      <vt:lpstr>PowerPoint Presentation</vt:lpstr>
      <vt:lpstr>PowerPoint Presentation</vt:lpstr>
      <vt:lpstr>PowerPoint Presentation</vt:lpstr>
      <vt:lpstr>Cloud-Scale Service</vt:lpstr>
      <vt:lpstr>PowerPoint Presentation</vt:lpstr>
      <vt:lpstr>PowerPoint Presentation</vt:lpstr>
      <vt:lpstr>Apache Kafka</vt:lpstr>
      <vt:lpstr>PowerPoint Presentation</vt:lpstr>
      <vt:lpstr>PowerPoint Presentation</vt:lpstr>
      <vt:lpstr>PowerPoint Presentation</vt:lpstr>
      <vt:lpstr>PowerPoint Presentation</vt:lpstr>
      <vt:lpstr>Design patterns for scaling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Different Types of Sharding</vt:lpstr>
      <vt:lpstr>PowerPoint Presentation</vt:lpstr>
      <vt:lpstr>PowerPoint Presentation</vt:lpstr>
      <vt:lpstr>PowerPoint Presentation</vt:lpstr>
      <vt:lpstr>Examples of Content Delivery Networks</vt:lpstr>
      <vt:lpstr>PowerPoint Presentation</vt:lpstr>
      <vt:lpstr>Traditional Methodology</vt:lpstr>
      <vt:lpstr>Devops is more AGILE</vt:lpstr>
      <vt:lpstr>PowerPoint Presentation</vt:lpstr>
      <vt:lpstr>PowerPoint Presentation</vt:lpstr>
      <vt:lpstr>PowerPoint Presentation</vt:lpstr>
      <vt:lpstr>PowerPoint Presentation</vt:lpstr>
      <vt:lpstr>Devops – Values and principles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Karan Dhawan</cp:lastModifiedBy>
  <cp:revision>33</cp:revision>
  <dcterms:created xsi:type="dcterms:W3CDTF">2022-10-12T00:58:30Z</dcterms:created>
  <dcterms:modified xsi:type="dcterms:W3CDTF">2024-05-29T01:56:50Z</dcterms:modified>
</cp:coreProperties>
</file>